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60" r:id="rId4"/>
    <p:sldId id="292" r:id="rId5"/>
    <p:sldId id="291" r:id="rId6"/>
    <p:sldId id="298" r:id="rId7"/>
    <p:sldId id="261" r:id="rId8"/>
    <p:sldId id="266" r:id="rId9"/>
    <p:sldId id="267" r:id="rId10"/>
    <p:sldId id="287" r:id="rId11"/>
    <p:sldId id="290" r:id="rId12"/>
    <p:sldId id="294" r:id="rId13"/>
    <p:sldId id="295" r:id="rId14"/>
    <p:sldId id="296"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5" autoAdjust="0"/>
    <p:restoredTop sz="94660"/>
  </p:normalViewPr>
  <p:slideViewPr>
    <p:cSldViewPr snapToGrid="0">
      <p:cViewPr varScale="1">
        <p:scale>
          <a:sx n="104" d="100"/>
          <a:sy n="104" d="100"/>
        </p:scale>
        <p:origin x="144"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A1AA2-ED50-482C-B880-DD7696A3104B}"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180408292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A1AA2-ED50-482C-B880-DD7696A3104B}"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651503858"/>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A1AA2-ED50-482C-B880-DD7696A3104B}"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3584394961"/>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53743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57130725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846860308"/>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37482311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0874815"/>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276507041"/>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362961965"/>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20757491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A1AA2-ED50-482C-B880-DD7696A3104B}"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1317785921"/>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160718975"/>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99129903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740596380"/>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74555485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43455730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405817209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303810930"/>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88781017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592466388"/>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A1AA2-ED50-482C-B880-DD7696A3104B}"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226518494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A1AA2-ED50-482C-B880-DD7696A3104B}"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66158842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A1AA2-ED50-482C-B880-DD7696A3104B}" type="datetimeFigureOut">
              <a:rPr lang="en-US" smtClean="0"/>
              <a:t>6/18/2015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281615469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A1AA2-ED50-482C-B880-DD7696A3104B}" type="datetimeFigureOut">
              <a:rPr lang="en-US" smtClean="0"/>
              <a:t>6/18/2015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382630758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A1AA2-ED50-482C-B880-DD7696A3104B}" type="datetimeFigureOut">
              <a:rPr lang="en-US" smtClean="0"/>
              <a:t>6/18/2015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1075555291"/>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A1AA2-ED50-482C-B880-DD7696A3104B}"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400535740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A1AA2-ED50-482C-B880-DD7696A3104B}"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41D29-D6DA-4DB2-9A88-837E49BCE1A2}" type="slidenum">
              <a:rPr lang="en-US" smtClean="0"/>
              <a:t>‹#›</a:t>
            </a:fld>
            <a:endParaRPr lang="en-US"/>
          </a:p>
        </p:txBody>
      </p:sp>
    </p:spTree>
    <p:extLst>
      <p:ext uri="{BB962C8B-B14F-4D97-AF65-F5344CB8AC3E}">
        <p14:creationId xmlns:p14="http://schemas.microsoft.com/office/powerpoint/2010/main" val="400564179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1AA2-ED50-482C-B880-DD7696A3104B}" type="datetimeFigureOut">
              <a:rPr lang="en-US" smtClean="0"/>
              <a:t>6/18/2015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41D29-D6DA-4DB2-9A88-837E49BCE1A2}" type="slidenum">
              <a:rPr lang="en-US" smtClean="0"/>
              <a:t>‹#›</a:t>
            </a:fld>
            <a:endParaRPr lang="en-US"/>
          </a:p>
        </p:txBody>
      </p:sp>
    </p:spTree>
    <p:extLst>
      <p:ext uri="{BB962C8B-B14F-4D97-AF65-F5344CB8AC3E}">
        <p14:creationId xmlns:p14="http://schemas.microsoft.com/office/powerpoint/2010/main" val="5832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27848E-FAC8-42A0-9DBC-3FFC43217379}" type="datetimeFigureOut">
              <a:rPr lang="en-US" smtClean="0">
                <a:solidFill>
                  <a:srgbClr val="146194">
                    <a:lumMod val="50000"/>
                  </a:srgbClr>
                </a:solidFill>
              </a:rPr>
              <a:pPr/>
              <a:t>6/18/2015</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B7318E0-37B0-4A5B-A378-4D361B5969B4}"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1143397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6" t="2588" r="176" b="8706"/>
          <a:stretch/>
        </p:blipFill>
        <p:spPr>
          <a:xfrm>
            <a:off x="3810004" y="22570"/>
            <a:ext cx="4842617" cy="32217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15878" y="3466382"/>
            <a:ext cx="9360255" cy="3277820"/>
          </a:xfrm>
          <a:prstGeom prst="rect">
            <a:avLst/>
          </a:prstGeom>
          <a:noFill/>
        </p:spPr>
        <p:txBody>
          <a:bodyPr wrap="none" rtlCol="0">
            <a:spAutoFit/>
          </a:bodyPr>
          <a:lstStyle/>
          <a:p>
            <a:pPr algn="ctr"/>
            <a:r>
              <a:rPr lang="en-US" sz="6000" b="1" dirty="0">
                <a:solidFill>
                  <a:prstClr val="black"/>
                </a:solidFill>
                <a:latin typeface="IrisUPC" panose="020B0604020202020204" pitchFamily="34" charset="-34"/>
                <a:cs typeface="IrisUPC" panose="020B0604020202020204" pitchFamily="34" charset="-34"/>
              </a:rPr>
              <a:t>Welcome to</a:t>
            </a:r>
            <a:r>
              <a:rPr lang="en-US" sz="4400" b="1" dirty="0">
                <a:solidFill>
                  <a:prstClr val="black"/>
                </a:solidFill>
                <a:latin typeface="IrisUPC" panose="020B0604020202020204" pitchFamily="34" charset="-34"/>
                <a:cs typeface="IrisUPC" panose="020B0604020202020204" pitchFamily="34" charset="-34"/>
              </a:rPr>
              <a:t> </a:t>
            </a:r>
          </a:p>
          <a:p>
            <a:pPr algn="ctr"/>
            <a:r>
              <a:rPr lang="en-US" sz="6600" b="1" dirty="0">
                <a:solidFill>
                  <a:prstClr val="black"/>
                </a:solidFill>
                <a:latin typeface="Abbeyline" panose="02000500000000000000" pitchFamily="2" charset="0"/>
              </a:rPr>
              <a:t>Gale </a:t>
            </a:r>
            <a:r>
              <a:rPr lang="en-US" sz="6600" dirty="0">
                <a:solidFill>
                  <a:prstClr val="black"/>
                </a:solidFill>
                <a:latin typeface="IrisUPC" panose="020B0604020202020204" pitchFamily="34" charset="-34"/>
                <a:cs typeface="IrisUPC" panose="020B0604020202020204" pitchFamily="34" charset="-34"/>
              </a:rPr>
              <a:t>PRESBYTERIAN CHURCH</a:t>
            </a:r>
          </a:p>
          <a:p>
            <a:pPr algn="ctr"/>
            <a:r>
              <a:rPr lang="en-US" sz="4800" b="1" dirty="0" smtClean="0">
                <a:solidFill>
                  <a:prstClr val="black"/>
                </a:solidFill>
                <a:latin typeface="IrisUPC" panose="020B0604020202020204" pitchFamily="34" charset="-34"/>
                <a:cs typeface="IrisUPC" panose="020B0604020202020204" pitchFamily="34" charset="-34"/>
              </a:rPr>
              <a:t>June 14</a:t>
            </a:r>
            <a:r>
              <a:rPr lang="en-US" sz="4800" b="1" baseline="30000" dirty="0" smtClean="0">
                <a:solidFill>
                  <a:prstClr val="black"/>
                </a:solidFill>
                <a:latin typeface="IrisUPC" panose="020B0604020202020204" pitchFamily="34" charset="-34"/>
                <a:cs typeface="IrisUPC" panose="020B0604020202020204" pitchFamily="34" charset="-34"/>
              </a:rPr>
              <a:t>th</a:t>
            </a:r>
            <a:r>
              <a:rPr lang="en-US" sz="4800" b="1" dirty="0" smtClean="0">
                <a:solidFill>
                  <a:prstClr val="black"/>
                </a:solidFill>
                <a:latin typeface="IrisUPC" panose="020B0604020202020204" pitchFamily="34" charset="-34"/>
                <a:cs typeface="IrisUPC" panose="020B0604020202020204" pitchFamily="34" charset="-34"/>
              </a:rPr>
              <a:t>, </a:t>
            </a:r>
            <a:r>
              <a:rPr lang="en-US" sz="4800" b="1" dirty="0">
                <a:solidFill>
                  <a:prstClr val="black"/>
                </a:solidFill>
                <a:latin typeface="IrisUPC" panose="020B0604020202020204" pitchFamily="34" charset="-34"/>
                <a:cs typeface="IrisUPC" panose="020B0604020202020204" pitchFamily="34" charset="-34"/>
              </a:rPr>
              <a:t>2015</a:t>
            </a:r>
          </a:p>
          <a:p>
            <a:pPr algn="ctr"/>
            <a:endParaRPr lang="en-CA" sz="3300" b="1" dirty="0">
              <a:solidFill>
                <a:srgbClr val="146194">
                  <a:lumMod val="60000"/>
                  <a:lumOff val="40000"/>
                </a:srgbClr>
              </a:solidFill>
              <a:latin typeface="Monotype Corsiva" panose="03010101010201010101" pitchFamily="66" charset="0"/>
            </a:endParaRPr>
          </a:p>
        </p:txBody>
      </p:sp>
    </p:spTree>
    <p:extLst>
      <p:ext uri="{BB962C8B-B14F-4D97-AF65-F5344CB8AC3E}">
        <p14:creationId xmlns:p14="http://schemas.microsoft.com/office/powerpoint/2010/main" val="257683650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84742" y="143577"/>
            <a:ext cx="10906699" cy="6494085"/>
          </a:xfrm>
          <a:prstGeom prst="rect">
            <a:avLst/>
          </a:prstGeom>
        </p:spPr>
        <p:txBody>
          <a:bodyPr wrap="square">
            <a:spAutoFit/>
          </a:bodyPr>
          <a:lstStyle/>
          <a:p>
            <a:pPr algn="ctr"/>
            <a:r>
              <a:rPr lang="en-US" sz="3200" b="1" dirty="0">
                <a:latin typeface="Aparajita" panose="020B0604020202020204" pitchFamily="34" charset="0"/>
                <a:cs typeface="Aparajita" panose="020B0604020202020204" pitchFamily="34" charset="0"/>
              </a:rPr>
              <a:t>SHOWERS OF HAPPINESS</a:t>
            </a:r>
          </a:p>
          <a:p>
            <a:pPr algn="ctr"/>
            <a:r>
              <a:rPr lang="en-US" sz="3200" dirty="0">
                <a:latin typeface="Aparajita" panose="020B0604020202020204" pitchFamily="34" charset="0"/>
                <a:cs typeface="Aparajita" panose="020B0604020202020204" pitchFamily="34" charset="0"/>
              </a:rPr>
              <a:t>Laura Kendall is getting married this summer!</a:t>
            </a:r>
          </a:p>
          <a:p>
            <a:r>
              <a:rPr lang="en-US" sz="3200" dirty="0">
                <a:latin typeface="Aparajita" panose="020B0604020202020204" pitchFamily="34" charset="0"/>
                <a:cs typeface="Aparajita" panose="020B0604020202020204" pitchFamily="34" charset="0"/>
              </a:rPr>
              <a:t>John &amp; Sandy will be travelling to </a:t>
            </a:r>
            <a:r>
              <a:rPr lang="en-US" sz="3200" dirty="0" err="1" smtClean="0">
                <a:latin typeface="Aparajita" panose="020B0604020202020204" pitchFamily="34" charset="0"/>
                <a:cs typeface="Aparajita" panose="020B0604020202020204" pitchFamily="34" charset="0"/>
              </a:rPr>
              <a:t>Muskoka</a:t>
            </a:r>
            <a:r>
              <a:rPr lang="en-US" sz="3200" dirty="0" smtClean="0">
                <a:latin typeface="Aparajita" panose="020B0604020202020204" pitchFamily="34" charset="0"/>
                <a:cs typeface="Aparajita" panose="020B0604020202020204" pitchFamily="34" charset="0"/>
              </a:rPr>
              <a:t> </a:t>
            </a:r>
            <a:r>
              <a:rPr lang="en-US" sz="3200" dirty="0">
                <a:latin typeface="Aparajita" panose="020B0604020202020204" pitchFamily="34" charset="0"/>
                <a:cs typeface="Aparajita" panose="020B0604020202020204" pitchFamily="34" charset="0"/>
              </a:rPr>
              <a:t>for their daughter’s wedding!   </a:t>
            </a:r>
            <a:endParaRPr lang="en-US" sz="3200" dirty="0" smtClean="0">
              <a:latin typeface="Aparajita" panose="020B0604020202020204" pitchFamily="34" charset="0"/>
              <a:cs typeface="Aparajita" panose="020B0604020202020204" pitchFamily="34" charset="0"/>
            </a:endParaRPr>
          </a:p>
          <a:p>
            <a:r>
              <a:rPr lang="en-US" sz="3200" dirty="0" smtClean="0">
                <a:latin typeface="Aparajita" panose="020B0604020202020204" pitchFamily="34" charset="0"/>
                <a:cs typeface="Aparajita" panose="020B0604020202020204" pitchFamily="34" charset="0"/>
              </a:rPr>
              <a:t>As </a:t>
            </a:r>
            <a:r>
              <a:rPr lang="en-US" sz="3200" dirty="0">
                <a:latin typeface="Aparajita" panose="020B0604020202020204" pitchFamily="34" charset="0"/>
                <a:cs typeface="Aparajita" panose="020B0604020202020204" pitchFamily="34" charset="0"/>
              </a:rPr>
              <a:t>it is difficult for Laura to get to Elmira for a “Bridal Shower” at Gale, we are instead going to send our showers of good wishes and a gift card from her friends here to her home in Vancouver.   (Gift Cards travel a little easier!)</a:t>
            </a:r>
          </a:p>
          <a:p>
            <a:endParaRPr lang="en-US" sz="3200" dirty="0">
              <a:latin typeface="Aparajita" panose="020B0604020202020204" pitchFamily="34" charset="0"/>
              <a:cs typeface="Aparajita" panose="020B0604020202020204" pitchFamily="34" charset="0"/>
            </a:endParaRPr>
          </a:p>
          <a:p>
            <a:r>
              <a:rPr lang="en-US" sz="3200" dirty="0">
                <a:latin typeface="Aparajita" panose="020B0604020202020204" pitchFamily="34" charset="0"/>
                <a:cs typeface="Aparajita" panose="020B0604020202020204" pitchFamily="34" charset="0"/>
              </a:rPr>
              <a:t>Your contribution for Laura’s gift card can be given to Carol MacIntyre,  Wendy in the church office or it can also be left with Karen Pond at the gift card table no later than July 5th..</a:t>
            </a:r>
          </a:p>
          <a:p>
            <a:endParaRPr lang="en-US" sz="3200" dirty="0">
              <a:latin typeface="Aparajita" panose="020B0604020202020204" pitchFamily="34" charset="0"/>
              <a:cs typeface="Aparajita" panose="020B0604020202020204" pitchFamily="34" charset="0"/>
            </a:endParaRPr>
          </a:p>
          <a:p>
            <a:r>
              <a:rPr lang="en-US" sz="3200" dirty="0">
                <a:latin typeface="Aparajita" panose="020B0604020202020204" pitchFamily="34" charset="0"/>
                <a:cs typeface="Aparajita" panose="020B0604020202020204" pitchFamily="34" charset="0"/>
              </a:rPr>
              <a:t>We are so </a:t>
            </a:r>
            <a:r>
              <a:rPr lang="en-US" sz="3200" dirty="0" smtClean="0">
                <a:latin typeface="Aparajita" panose="020B0604020202020204" pitchFamily="34" charset="0"/>
                <a:cs typeface="Aparajita" panose="020B0604020202020204" pitchFamily="34" charset="0"/>
              </a:rPr>
              <a:t>happy </a:t>
            </a:r>
            <a:r>
              <a:rPr lang="en-US" sz="3200" dirty="0">
                <a:latin typeface="Aparajita" panose="020B0604020202020204" pitchFamily="34" charset="0"/>
                <a:cs typeface="Aparajita" panose="020B0604020202020204" pitchFamily="34" charset="0"/>
              </a:rPr>
              <a:t>to give Laura and Scott our best wishes and prayers for God’s blessings as they make this important commitment in their lives.</a:t>
            </a:r>
          </a:p>
        </p:txBody>
      </p:sp>
    </p:spTree>
    <p:extLst>
      <p:ext uri="{BB962C8B-B14F-4D97-AF65-F5344CB8AC3E}">
        <p14:creationId xmlns:p14="http://schemas.microsoft.com/office/powerpoint/2010/main" val="59180994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64465"/>
            <a:ext cx="6862590" cy="1526223"/>
          </a:xfrm>
        </p:spPr>
        <p:txBody>
          <a:bodyPr>
            <a:normAutofit fontScale="90000"/>
          </a:bodyPr>
          <a:lstStyle/>
          <a:p>
            <a:pPr algn="ctr"/>
            <a:r>
              <a:rPr lang="en-US" b="1" dirty="0" smtClean="0"/>
              <a:t>Volunteers Needed for </a:t>
            </a:r>
            <a:br>
              <a:rPr lang="en-US" b="1" dirty="0" smtClean="0"/>
            </a:br>
            <a:r>
              <a:rPr lang="en-US" b="1" dirty="0" smtClean="0"/>
              <a:t>Kintail on the Road August 24</a:t>
            </a:r>
            <a:r>
              <a:rPr lang="en-US" b="1" baseline="30000" dirty="0" smtClean="0"/>
              <a:t>th</a:t>
            </a:r>
            <a:r>
              <a:rPr lang="en-US" b="1" dirty="0" smtClean="0"/>
              <a:t>-August 28</a:t>
            </a:r>
            <a:r>
              <a:rPr lang="en-US" b="1" baseline="30000" dirty="0" smtClean="0"/>
              <a:t>th</a:t>
            </a:r>
            <a:r>
              <a:rPr lang="en-US" b="1" dirty="0" smtClean="0"/>
              <a:t> </a:t>
            </a:r>
            <a:endParaRPr lang="en-US" b="1" dirty="0"/>
          </a:p>
        </p:txBody>
      </p:sp>
      <p:sp>
        <p:nvSpPr>
          <p:cNvPr id="5" name="Content Placeholder 4"/>
          <p:cNvSpPr>
            <a:spLocks noGrp="1"/>
          </p:cNvSpPr>
          <p:nvPr>
            <p:ph idx="1"/>
          </p:nvPr>
        </p:nvSpPr>
        <p:spPr>
          <a:xfrm>
            <a:off x="838200" y="2167148"/>
            <a:ext cx="10515600" cy="4351338"/>
          </a:xfrm>
        </p:spPr>
        <p:txBody>
          <a:bodyPr>
            <a:normAutofit fontScale="92500"/>
          </a:bodyPr>
          <a:lstStyle/>
          <a:p>
            <a:r>
              <a:rPr lang="en-US" dirty="0" smtClean="0"/>
              <a:t>Though summer is just about to begin it is already time to get excited about </a:t>
            </a:r>
            <a:r>
              <a:rPr lang="en-US" dirty="0" err="1" smtClean="0"/>
              <a:t>Kintail</a:t>
            </a:r>
            <a:r>
              <a:rPr lang="en-US" dirty="0" smtClean="0"/>
              <a:t> on the Road in August.</a:t>
            </a:r>
          </a:p>
          <a:p>
            <a:r>
              <a:rPr lang="en-US" dirty="0" smtClean="0"/>
              <a:t>To make this week happen we need you…our amazing volunteers!</a:t>
            </a:r>
          </a:p>
          <a:p>
            <a:r>
              <a:rPr lang="en-US" dirty="0" smtClean="0"/>
              <a:t>Come play with kids, eat snacks, sing songs and have fun! The volunteer sign-up list is on the KOTR board in the narthex.</a:t>
            </a:r>
          </a:p>
          <a:p>
            <a:r>
              <a:rPr lang="en-US" dirty="0" smtClean="0"/>
              <a:t>Busy the last week of August? We could use craft supplies and decorations. Check out the supplies list on the KOTR board.</a:t>
            </a:r>
          </a:p>
          <a:p>
            <a:r>
              <a:rPr lang="en-US" dirty="0" smtClean="0"/>
              <a:t>We have a few </a:t>
            </a:r>
            <a:r>
              <a:rPr lang="en-US" smtClean="0"/>
              <a:t>spots open. </a:t>
            </a:r>
            <a:r>
              <a:rPr lang="en-US" dirty="0" smtClean="0"/>
              <a:t>If you know a child who would be interested in attending, please direct them to the Gale Presbyterian website where they can find more information and the registration forms.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3491" y="164465"/>
            <a:ext cx="3522471" cy="1762853"/>
          </a:xfrm>
          <a:prstGeom prst="rect">
            <a:avLst/>
          </a:prstGeom>
          <a:solidFill>
            <a:schemeClr val="accent4">
              <a:lumMod val="40000"/>
              <a:lumOff val="60000"/>
            </a:schemeClr>
          </a:solidFill>
        </p:spPr>
      </p:pic>
    </p:spTree>
    <p:extLst>
      <p:ext uri="{BB962C8B-B14F-4D97-AF65-F5344CB8AC3E}">
        <p14:creationId xmlns:p14="http://schemas.microsoft.com/office/powerpoint/2010/main" val="1700884471"/>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89285" cy="6858001"/>
          </a:xfrm>
          <a:prstGeom prst="rect">
            <a:avLst/>
          </a:prstGeom>
        </p:spPr>
      </p:pic>
      <p:sp>
        <p:nvSpPr>
          <p:cNvPr id="4" name="TextBox 3"/>
          <p:cNvSpPr txBox="1"/>
          <p:nvPr/>
        </p:nvSpPr>
        <p:spPr>
          <a:xfrm>
            <a:off x="7017745" y="2025908"/>
            <a:ext cx="5012675" cy="4832092"/>
          </a:xfrm>
          <a:prstGeom prst="rect">
            <a:avLst/>
          </a:prstGeom>
          <a:noFill/>
        </p:spPr>
        <p:txBody>
          <a:bodyPr wrap="square" rtlCol="0">
            <a:spAutoFit/>
          </a:bodyPr>
          <a:lstStyle/>
          <a:p>
            <a:pPr algn="ctr"/>
            <a:r>
              <a:rPr lang="en-US" sz="4400" b="1" dirty="0" smtClean="0"/>
              <a:t>Saturday, June 20</a:t>
            </a:r>
            <a:r>
              <a:rPr lang="en-US" sz="4400" b="1" baseline="30000" dirty="0" smtClean="0"/>
              <a:t>th</a:t>
            </a:r>
            <a:endParaRPr lang="en-US" sz="4400" b="1" dirty="0" smtClean="0"/>
          </a:p>
          <a:p>
            <a:pPr algn="ctr"/>
            <a:r>
              <a:rPr lang="en-US" sz="4400" b="1" dirty="0" smtClean="0"/>
              <a:t>8:30 – 10 a.m.</a:t>
            </a:r>
          </a:p>
          <a:p>
            <a:pPr algn="ctr"/>
            <a:r>
              <a:rPr lang="en-US" sz="4400" b="1" dirty="0" smtClean="0"/>
              <a:t>Hosts:  Kees and Darlene Vandermey</a:t>
            </a:r>
          </a:p>
          <a:p>
            <a:pPr algn="ctr"/>
            <a:r>
              <a:rPr lang="en-US" sz="4400" b="1" dirty="0" smtClean="0"/>
              <a:t>Please sign up on sign up sheet in foyer.</a:t>
            </a:r>
            <a:endParaRPr lang="en-US" sz="4400" b="1" dirty="0"/>
          </a:p>
        </p:txBody>
      </p:sp>
    </p:spTree>
    <p:extLst>
      <p:ext uri="{BB962C8B-B14F-4D97-AF65-F5344CB8AC3E}">
        <p14:creationId xmlns:p14="http://schemas.microsoft.com/office/powerpoint/2010/main" val="141335273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946" y="751032"/>
            <a:ext cx="3810000" cy="2400300"/>
          </a:xfrm>
          <a:prstGeom prst="rect">
            <a:avLst/>
          </a:prstGeom>
        </p:spPr>
      </p:pic>
      <p:sp>
        <p:nvSpPr>
          <p:cNvPr id="3" name="TextBox 2"/>
          <p:cNvSpPr txBox="1"/>
          <p:nvPr/>
        </p:nvSpPr>
        <p:spPr>
          <a:xfrm>
            <a:off x="5126182" y="1376218"/>
            <a:ext cx="5865091" cy="3785652"/>
          </a:xfrm>
          <a:prstGeom prst="rect">
            <a:avLst/>
          </a:prstGeom>
          <a:noFill/>
        </p:spPr>
        <p:txBody>
          <a:bodyPr wrap="square" rtlCol="0">
            <a:spAutoFit/>
          </a:bodyPr>
          <a:lstStyle/>
          <a:p>
            <a:r>
              <a:rPr lang="en-US" sz="4000" dirty="0" smtClean="0">
                <a:solidFill>
                  <a:schemeClr val="accent6">
                    <a:lumMod val="75000"/>
                  </a:schemeClr>
                </a:solidFill>
              </a:rPr>
              <a:t>To everyone who donated clothes hangers and jam jars.</a:t>
            </a:r>
          </a:p>
          <a:p>
            <a:r>
              <a:rPr lang="en-US" sz="4000" dirty="0" smtClean="0">
                <a:solidFill>
                  <a:schemeClr val="accent6">
                    <a:lumMod val="75000"/>
                  </a:schemeClr>
                </a:solidFill>
              </a:rPr>
              <a:t>The Life and Mission Team is very grateful for your help in future projects.</a:t>
            </a:r>
            <a:endParaRPr lang="en-US" sz="4000" dirty="0">
              <a:solidFill>
                <a:schemeClr val="accent6">
                  <a:lumMod val="75000"/>
                </a:schemeClr>
              </a:solidFill>
            </a:endParaRPr>
          </a:p>
        </p:txBody>
      </p:sp>
    </p:spTree>
    <p:extLst>
      <p:ext uri="{BB962C8B-B14F-4D97-AF65-F5344CB8AC3E}">
        <p14:creationId xmlns:p14="http://schemas.microsoft.com/office/powerpoint/2010/main" val="86375608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649995" y="473725"/>
            <a:ext cx="9419422" cy="6463308"/>
          </a:xfrm>
          <a:prstGeom prst="rect">
            <a:avLst/>
          </a:prstGeom>
          <a:noFill/>
        </p:spPr>
        <p:txBody>
          <a:bodyPr wrap="square" rtlCol="0">
            <a:spAutoFit/>
          </a:bodyPr>
          <a:lstStyle/>
          <a:p>
            <a:pPr algn="ctr"/>
            <a:r>
              <a:rPr lang="en-US" sz="4800" b="1" dirty="0" smtClean="0">
                <a:latin typeface="Comic Sans MS" panose="030F0702030302020204" pitchFamily="66" charset="0"/>
              </a:rPr>
              <a:t>VBS August 24-28</a:t>
            </a:r>
          </a:p>
          <a:p>
            <a:endParaRPr lang="en-US" sz="4600" dirty="0" smtClean="0">
              <a:latin typeface="Comic Sans MS" panose="030F0702030302020204" pitchFamily="66" charset="0"/>
            </a:endParaRPr>
          </a:p>
          <a:p>
            <a:pPr algn="ctr"/>
            <a:r>
              <a:rPr lang="en-US" sz="4600" dirty="0" smtClean="0">
                <a:latin typeface="Comic Sans MS" panose="030F0702030302020204" pitchFamily="66" charset="0"/>
              </a:rPr>
              <a:t>We provide snacks.</a:t>
            </a:r>
          </a:p>
          <a:p>
            <a:pPr algn="ctr"/>
            <a:r>
              <a:rPr lang="en-US" sz="4600" dirty="0" smtClean="0">
                <a:latin typeface="Comic Sans MS" panose="030F0702030302020204" pitchFamily="66" charset="0"/>
              </a:rPr>
              <a:t> </a:t>
            </a:r>
          </a:p>
          <a:p>
            <a:pPr algn="ctr"/>
            <a:r>
              <a:rPr lang="en-US" sz="4600" dirty="0" smtClean="0">
                <a:latin typeface="Comic Sans MS" panose="030F0702030302020204" pitchFamily="66" charset="0"/>
              </a:rPr>
              <a:t>Can you Help? </a:t>
            </a:r>
          </a:p>
          <a:p>
            <a:pPr algn="ctr"/>
            <a:endParaRPr lang="en-US" sz="4600" dirty="0">
              <a:latin typeface="Comic Sans MS" panose="030F0702030302020204" pitchFamily="66" charset="0"/>
            </a:endParaRPr>
          </a:p>
          <a:p>
            <a:pPr algn="ctr"/>
            <a:r>
              <a:rPr lang="en-US" sz="4600" dirty="0" smtClean="0">
                <a:latin typeface="Comic Sans MS" panose="030F0702030302020204" pitchFamily="66" charset="0"/>
              </a:rPr>
              <a:t>Sign up sheets are in the foyer.</a:t>
            </a:r>
          </a:p>
          <a:p>
            <a:pPr algn="ctr"/>
            <a:endParaRPr lang="en-US" sz="4600" dirty="0" smtClean="0">
              <a:latin typeface="Comic Sans MS" panose="030F0702030302020204" pitchFamily="66" charset="0"/>
            </a:endParaRPr>
          </a:p>
          <a:p>
            <a:pPr algn="ctr"/>
            <a:r>
              <a:rPr lang="en-US" sz="4600" dirty="0" smtClean="0">
                <a:latin typeface="Comic Sans MS" panose="030F0702030302020204" pitchFamily="66" charset="0"/>
              </a:rPr>
              <a:t>Every little bit helps!</a:t>
            </a:r>
            <a:endParaRPr lang="en-US" sz="4600" dirty="0">
              <a:latin typeface="Comic Sans MS" panose="030F0702030302020204" pitchFamily="66" charset="0"/>
            </a:endParaRPr>
          </a:p>
        </p:txBody>
      </p:sp>
    </p:spTree>
    <p:extLst>
      <p:ext uri="{BB962C8B-B14F-4D97-AF65-F5344CB8AC3E}">
        <p14:creationId xmlns:p14="http://schemas.microsoft.com/office/powerpoint/2010/main" val="307612218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6" t="2588" r="176" b="8706"/>
          <a:stretch/>
        </p:blipFill>
        <p:spPr>
          <a:xfrm>
            <a:off x="3810004" y="22570"/>
            <a:ext cx="4842617" cy="32217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701612" y="3244334"/>
            <a:ext cx="5059398" cy="707886"/>
          </a:xfrm>
          <a:prstGeom prst="rect">
            <a:avLst/>
          </a:prstGeom>
        </p:spPr>
        <p:txBody>
          <a:bodyPr wrap="none">
            <a:spAutoFit/>
          </a:bodyPr>
          <a:lstStyle/>
          <a:p>
            <a:r>
              <a:rPr lang="en-US" sz="4000" dirty="0">
                <a:solidFill>
                  <a:prstClr val="black"/>
                </a:solidFill>
              </a:rPr>
              <a:t>THIS WEEK AT </a:t>
            </a:r>
            <a:r>
              <a:rPr lang="en-US" sz="4000" dirty="0">
                <a:solidFill>
                  <a:prstClr val="black"/>
                </a:solidFill>
                <a:latin typeface="Abbeyline" panose="02000500000000000000" pitchFamily="2" charset="0"/>
              </a:rPr>
              <a:t>Gale</a:t>
            </a:r>
          </a:p>
        </p:txBody>
      </p:sp>
      <p:sp>
        <p:nvSpPr>
          <p:cNvPr id="5" name="Rectangle 4"/>
          <p:cNvSpPr/>
          <p:nvPr/>
        </p:nvSpPr>
        <p:spPr>
          <a:xfrm>
            <a:off x="1425268" y="3952220"/>
            <a:ext cx="9612085" cy="3739485"/>
          </a:xfrm>
          <a:prstGeom prst="rect">
            <a:avLst/>
          </a:prstGeom>
        </p:spPr>
        <p:txBody>
          <a:bodyPr wrap="square">
            <a:spAutoFit/>
          </a:bodyPr>
          <a:lstStyle/>
          <a:p>
            <a:r>
              <a:rPr lang="en-US" sz="2800" b="1" dirty="0" smtClean="0">
                <a:solidFill>
                  <a:prstClr val="black"/>
                </a:solidFill>
              </a:rPr>
              <a:t>Tuesday June 16th</a:t>
            </a:r>
            <a:endParaRPr lang="en-US" sz="2800" b="1" dirty="0">
              <a:solidFill>
                <a:prstClr val="black"/>
              </a:solidFill>
            </a:endParaRPr>
          </a:p>
          <a:p>
            <a:r>
              <a:rPr lang="en-US" sz="2800" dirty="0">
                <a:solidFill>
                  <a:prstClr val="black"/>
                </a:solidFill>
              </a:rPr>
              <a:t>	</a:t>
            </a:r>
            <a:r>
              <a:rPr lang="en-US" sz="2700" dirty="0" smtClean="0">
                <a:solidFill>
                  <a:prstClr val="black"/>
                </a:solidFill>
              </a:rPr>
              <a:t>Tuesday Luncheon – 11:30am-1 p.m.</a:t>
            </a:r>
          </a:p>
          <a:p>
            <a:r>
              <a:rPr lang="en-US" sz="2700" dirty="0">
                <a:solidFill>
                  <a:prstClr val="black"/>
                </a:solidFill>
              </a:rPr>
              <a:t>	</a:t>
            </a:r>
            <a:r>
              <a:rPr lang="en-US" sz="2700" dirty="0" smtClean="0">
                <a:solidFill>
                  <a:prstClr val="black"/>
                </a:solidFill>
              </a:rPr>
              <a:t>Prayer </a:t>
            </a:r>
            <a:r>
              <a:rPr lang="en-US" sz="2700" dirty="0">
                <a:solidFill>
                  <a:prstClr val="black"/>
                </a:solidFill>
              </a:rPr>
              <a:t>Group – 7:30 p.m</a:t>
            </a:r>
            <a:r>
              <a:rPr lang="en-US" sz="2700" dirty="0" smtClean="0">
                <a:solidFill>
                  <a:prstClr val="black"/>
                </a:solidFill>
              </a:rPr>
              <a:t>.</a:t>
            </a:r>
          </a:p>
          <a:p>
            <a:r>
              <a:rPr lang="en-US" sz="2700" dirty="0">
                <a:solidFill>
                  <a:prstClr val="black"/>
                </a:solidFill>
              </a:rPr>
              <a:t>	</a:t>
            </a:r>
            <a:r>
              <a:rPr lang="en-US" sz="2700" dirty="0" smtClean="0">
                <a:solidFill>
                  <a:prstClr val="black"/>
                </a:solidFill>
              </a:rPr>
              <a:t>HR Committee Meeting – 1 p.m.</a:t>
            </a:r>
          </a:p>
          <a:p>
            <a:r>
              <a:rPr lang="en-US" sz="2700" b="1" dirty="0" smtClean="0">
                <a:solidFill>
                  <a:prstClr val="black"/>
                </a:solidFill>
              </a:rPr>
              <a:t>Wednesday</a:t>
            </a:r>
            <a:r>
              <a:rPr lang="en-US" sz="2700" b="1" dirty="0">
                <a:solidFill>
                  <a:prstClr val="black"/>
                </a:solidFill>
              </a:rPr>
              <a:t>, June </a:t>
            </a:r>
            <a:r>
              <a:rPr lang="en-US" sz="2700" b="1" dirty="0" smtClean="0">
                <a:solidFill>
                  <a:prstClr val="black"/>
                </a:solidFill>
              </a:rPr>
              <a:t>17th</a:t>
            </a:r>
            <a:endParaRPr lang="en-US" sz="2700" b="1" dirty="0">
              <a:solidFill>
                <a:prstClr val="black"/>
              </a:solidFill>
            </a:endParaRPr>
          </a:p>
          <a:p>
            <a:r>
              <a:rPr lang="en-US" sz="2700" dirty="0">
                <a:solidFill>
                  <a:prstClr val="black"/>
                </a:solidFill>
              </a:rPr>
              <a:t>	</a:t>
            </a:r>
            <a:r>
              <a:rPr lang="en-US" sz="2700" dirty="0" smtClean="0">
                <a:solidFill>
                  <a:prstClr val="black"/>
                </a:solidFill>
              </a:rPr>
              <a:t>Congregational Meeting </a:t>
            </a:r>
            <a:r>
              <a:rPr lang="en-US" sz="2700" dirty="0">
                <a:solidFill>
                  <a:prstClr val="black"/>
                </a:solidFill>
              </a:rPr>
              <a:t>– 7 p.m.</a:t>
            </a:r>
          </a:p>
          <a:p>
            <a:endParaRPr lang="en-US" sz="2700" dirty="0" smtClean="0">
              <a:solidFill>
                <a:prstClr val="black"/>
              </a:solidFill>
            </a:endParaRPr>
          </a:p>
          <a:p>
            <a:endParaRPr lang="en-US" sz="2800"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07549343"/>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6" t="2588" r="176" b="8706"/>
          <a:stretch/>
        </p:blipFill>
        <p:spPr>
          <a:xfrm>
            <a:off x="3810004" y="22570"/>
            <a:ext cx="4842617" cy="32217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701612" y="3244334"/>
            <a:ext cx="5059398" cy="707886"/>
          </a:xfrm>
          <a:prstGeom prst="rect">
            <a:avLst/>
          </a:prstGeom>
        </p:spPr>
        <p:txBody>
          <a:bodyPr wrap="none">
            <a:spAutoFit/>
          </a:bodyPr>
          <a:lstStyle/>
          <a:p>
            <a:r>
              <a:rPr lang="en-US" sz="4000" dirty="0">
                <a:solidFill>
                  <a:prstClr val="black"/>
                </a:solidFill>
              </a:rPr>
              <a:t>THIS WEEK AT </a:t>
            </a:r>
            <a:r>
              <a:rPr lang="en-US" sz="4000" dirty="0">
                <a:solidFill>
                  <a:prstClr val="black"/>
                </a:solidFill>
                <a:latin typeface="Abbeyline" panose="02000500000000000000" pitchFamily="2" charset="0"/>
              </a:rPr>
              <a:t>Gale</a:t>
            </a:r>
          </a:p>
        </p:txBody>
      </p:sp>
      <p:sp>
        <p:nvSpPr>
          <p:cNvPr id="5" name="Rectangle 4"/>
          <p:cNvSpPr/>
          <p:nvPr/>
        </p:nvSpPr>
        <p:spPr>
          <a:xfrm>
            <a:off x="1166599" y="3952220"/>
            <a:ext cx="10129423" cy="2508379"/>
          </a:xfrm>
          <a:prstGeom prst="rect">
            <a:avLst/>
          </a:prstGeom>
        </p:spPr>
        <p:txBody>
          <a:bodyPr wrap="square">
            <a:spAutoFit/>
          </a:bodyPr>
          <a:lstStyle/>
          <a:p>
            <a:r>
              <a:rPr lang="en-US" sz="2800" b="1" dirty="0">
                <a:solidFill>
                  <a:prstClr val="black"/>
                </a:solidFill>
              </a:rPr>
              <a:t>Thursday, June 18th</a:t>
            </a:r>
          </a:p>
          <a:p>
            <a:r>
              <a:rPr lang="en-US" sz="2800" b="1" dirty="0">
                <a:solidFill>
                  <a:prstClr val="black"/>
                </a:solidFill>
              </a:rPr>
              <a:t>	</a:t>
            </a:r>
            <a:r>
              <a:rPr lang="en-US" sz="2800" dirty="0">
                <a:solidFill>
                  <a:prstClr val="black"/>
                </a:solidFill>
              </a:rPr>
              <a:t>Session Meeting – 7 p.m.</a:t>
            </a:r>
          </a:p>
          <a:p>
            <a:r>
              <a:rPr lang="en-US" sz="2800" b="1" dirty="0" smtClean="0">
                <a:solidFill>
                  <a:prstClr val="black"/>
                </a:solidFill>
              </a:rPr>
              <a:t>Saturday, June 20</a:t>
            </a:r>
            <a:r>
              <a:rPr lang="en-US" sz="2800" b="1" baseline="30000" dirty="0" smtClean="0">
                <a:solidFill>
                  <a:prstClr val="black"/>
                </a:solidFill>
              </a:rPr>
              <a:t>th</a:t>
            </a:r>
            <a:endParaRPr lang="en-US" sz="2800" b="1" dirty="0" smtClean="0">
              <a:solidFill>
                <a:prstClr val="black"/>
              </a:solidFill>
            </a:endParaRPr>
          </a:p>
          <a:p>
            <a:r>
              <a:rPr lang="en-US" sz="2700" b="1" dirty="0">
                <a:solidFill>
                  <a:prstClr val="black"/>
                </a:solidFill>
              </a:rPr>
              <a:t>	</a:t>
            </a:r>
            <a:r>
              <a:rPr lang="en-US" sz="2700" dirty="0" smtClean="0">
                <a:solidFill>
                  <a:prstClr val="black"/>
                </a:solidFill>
              </a:rPr>
              <a:t>Men’s Breakfast – 8:30-10 a.m.</a:t>
            </a:r>
          </a:p>
          <a:p>
            <a:endParaRPr lang="en-US" sz="2800"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59476911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6" t="2588" r="176" b="8706"/>
          <a:stretch/>
        </p:blipFill>
        <p:spPr>
          <a:xfrm>
            <a:off x="3810001" y="11607"/>
            <a:ext cx="4842617" cy="32217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739800" y="3362841"/>
            <a:ext cx="7340471" cy="707886"/>
          </a:xfrm>
          <a:prstGeom prst="rect">
            <a:avLst/>
          </a:prstGeom>
        </p:spPr>
        <p:txBody>
          <a:bodyPr wrap="none">
            <a:spAutoFit/>
          </a:bodyPr>
          <a:lstStyle/>
          <a:p>
            <a:r>
              <a:rPr lang="en-US" sz="4000" dirty="0" smtClean="0">
                <a:solidFill>
                  <a:prstClr val="black"/>
                </a:solidFill>
              </a:rPr>
              <a:t>COMING SUNDAYS AT </a:t>
            </a:r>
            <a:r>
              <a:rPr lang="en-US" sz="4000" dirty="0">
                <a:solidFill>
                  <a:prstClr val="black"/>
                </a:solidFill>
                <a:latin typeface="Abbeyline" panose="02000500000000000000" pitchFamily="2" charset="0"/>
              </a:rPr>
              <a:t>Gale</a:t>
            </a:r>
          </a:p>
        </p:txBody>
      </p:sp>
      <p:sp>
        <p:nvSpPr>
          <p:cNvPr id="5" name="Rectangle 4"/>
          <p:cNvSpPr/>
          <p:nvPr/>
        </p:nvSpPr>
        <p:spPr>
          <a:xfrm>
            <a:off x="729671" y="4070727"/>
            <a:ext cx="11360727" cy="1661993"/>
          </a:xfrm>
          <a:prstGeom prst="rect">
            <a:avLst/>
          </a:prstGeom>
        </p:spPr>
        <p:txBody>
          <a:bodyPr wrap="square">
            <a:spAutoFit/>
          </a:bodyPr>
          <a:lstStyle/>
          <a:p>
            <a:r>
              <a:rPr lang="en-US" sz="2800" b="1" dirty="0" smtClean="0">
                <a:solidFill>
                  <a:prstClr val="black"/>
                </a:solidFill>
              </a:rPr>
              <a:t>June 21</a:t>
            </a:r>
            <a:r>
              <a:rPr lang="en-US" sz="2800" b="1" baseline="30000" dirty="0" smtClean="0">
                <a:solidFill>
                  <a:prstClr val="black"/>
                </a:solidFill>
              </a:rPr>
              <a:t>st</a:t>
            </a:r>
            <a:r>
              <a:rPr lang="en-US" sz="2800" b="1" dirty="0" smtClean="0">
                <a:solidFill>
                  <a:prstClr val="black"/>
                </a:solidFill>
              </a:rPr>
              <a:t> </a:t>
            </a:r>
            <a:r>
              <a:rPr lang="en-US" sz="2800" dirty="0" smtClean="0">
                <a:solidFill>
                  <a:prstClr val="black"/>
                </a:solidFill>
              </a:rPr>
              <a:t>– Sunday School Graduation and Special Recognitions </a:t>
            </a:r>
          </a:p>
          <a:p>
            <a:endParaRPr lang="en-US" sz="2800" b="1" dirty="0" smtClean="0">
              <a:solidFill>
                <a:prstClr val="black"/>
              </a:solidFill>
            </a:endParaRPr>
          </a:p>
          <a:p>
            <a:r>
              <a:rPr lang="en-US" sz="2800" b="1" dirty="0" smtClean="0">
                <a:solidFill>
                  <a:prstClr val="black"/>
                </a:solidFill>
              </a:rPr>
              <a:t>July 5</a:t>
            </a:r>
            <a:r>
              <a:rPr lang="en-US" sz="2800" b="1" baseline="30000" dirty="0" smtClean="0">
                <a:solidFill>
                  <a:prstClr val="black"/>
                </a:solidFill>
              </a:rPr>
              <a:t>th</a:t>
            </a:r>
            <a:r>
              <a:rPr lang="en-US" sz="2800" b="1" dirty="0" smtClean="0">
                <a:solidFill>
                  <a:prstClr val="black"/>
                </a:solidFill>
              </a:rPr>
              <a:t> </a:t>
            </a:r>
            <a:r>
              <a:rPr lang="en-US" sz="2800" dirty="0" smtClean="0">
                <a:solidFill>
                  <a:prstClr val="black"/>
                </a:solidFill>
              </a:rPr>
              <a:t>–</a:t>
            </a:r>
            <a:r>
              <a:rPr lang="en-US" sz="2800" b="1" dirty="0" smtClean="0">
                <a:solidFill>
                  <a:prstClr val="black"/>
                </a:solidFill>
              </a:rPr>
              <a:t> </a:t>
            </a:r>
            <a:r>
              <a:rPr lang="en-US" sz="2800" dirty="0" smtClean="0">
                <a:solidFill>
                  <a:prstClr val="black"/>
                </a:solidFill>
              </a:rPr>
              <a:t>Worship time changes to 10:00 a.m. </a:t>
            </a:r>
            <a:endParaRPr lang="en-US" sz="28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4168909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8"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52541" y="1784733"/>
            <a:ext cx="11413474" cy="3477875"/>
          </a:xfrm>
          <a:prstGeom prst="rect">
            <a:avLst/>
          </a:prstGeom>
          <a:noFill/>
        </p:spPr>
        <p:txBody>
          <a:bodyPr wrap="square" rtlCol="0">
            <a:spAutoFit/>
          </a:bodyPr>
          <a:lstStyle/>
          <a:p>
            <a:pPr algn="ctr"/>
            <a:r>
              <a:rPr lang="en-US" sz="4400" b="1" dirty="0" smtClean="0"/>
              <a:t>Wednesday, July 1 </a:t>
            </a:r>
            <a:r>
              <a:rPr lang="en-US" sz="4400" dirty="0" smtClean="0"/>
              <a:t>- Church Office will be closed.</a:t>
            </a:r>
          </a:p>
          <a:p>
            <a:endParaRPr lang="en-US" sz="4400" dirty="0" smtClean="0"/>
          </a:p>
          <a:p>
            <a:pPr algn="ctr"/>
            <a:r>
              <a:rPr lang="en-US" sz="4400" dirty="0" smtClean="0"/>
              <a:t>Effective </a:t>
            </a:r>
            <a:r>
              <a:rPr lang="en-US" sz="4400" b="1" dirty="0" smtClean="0"/>
              <a:t>Thursday, July 2 </a:t>
            </a:r>
            <a:r>
              <a:rPr lang="en-US" sz="4400" dirty="0" smtClean="0"/>
              <a:t>through to </a:t>
            </a:r>
          </a:p>
          <a:p>
            <a:pPr algn="ctr"/>
            <a:r>
              <a:rPr lang="en-US" sz="4400" b="1" dirty="0" smtClean="0"/>
              <a:t>Tuesday, September 8 </a:t>
            </a:r>
            <a:r>
              <a:rPr lang="en-US" sz="4400" dirty="0" smtClean="0"/>
              <a:t>the Church Office hours will be </a:t>
            </a:r>
            <a:r>
              <a:rPr lang="en-US" sz="4400" b="1" dirty="0" smtClean="0"/>
              <a:t>9 a.m.- Noon, </a:t>
            </a:r>
            <a:r>
              <a:rPr lang="en-US" sz="4400" dirty="0" smtClean="0"/>
              <a:t>Monday through Friday.</a:t>
            </a:r>
            <a:endParaRPr lang="en-US" sz="4400" dirty="0"/>
          </a:p>
        </p:txBody>
      </p:sp>
    </p:spTree>
    <p:extLst>
      <p:ext uri="{BB962C8B-B14F-4D97-AF65-F5344CB8AC3E}">
        <p14:creationId xmlns:p14="http://schemas.microsoft.com/office/powerpoint/2010/main" val="1393053164"/>
      </p:ext>
    </p:extLst>
  </p:cSld>
  <p:clrMapOvr>
    <a:masterClrMapping/>
  </p:clrMapOvr>
  <mc:AlternateContent xmlns:mc="http://schemas.openxmlformats.org/markup-compatibility/2006" xmlns:p14="http://schemas.microsoft.com/office/powerpoint/2010/main">
    <mc:Choice Requires="p14">
      <p:transition spd="slow" p14:dur="3400" advTm="25000">
        <p14:revea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heel(1)">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09" y="877455"/>
            <a:ext cx="4932218" cy="1016000"/>
          </a:xfrm>
        </p:spPr>
        <p:txBody>
          <a:bodyPr>
            <a:noAutofit/>
          </a:bodyPr>
          <a:lstStyle/>
          <a:p>
            <a:pPr algn="ctr"/>
            <a:r>
              <a:rPr lang="en-US" sz="9600" dirty="0">
                <a:solidFill>
                  <a:schemeClr val="accent1"/>
                </a:solidFill>
                <a:latin typeface="Britannic Bold" panose="020B0903060703020204" pitchFamily="34" charset="0"/>
              </a:rPr>
              <a:t>FOOD BANK</a:t>
            </a:r>
          </a:p>
        </p:txBody>
      </p:sp>
      <p:sp>
        <p:nvSpPr>
          <p:cNvPr id="3" name="Content Placeholder 2"/>
          <p:cNvSpPr>
            <a:spLocks noGrp="1"/>
          </p:cNvSpPr>
          <p:nvPr>
            <p:ph idx="1"/>
          </p:nvPr>
        </p:nvSpPr>
        <p:spPr>
          <a:xfrm>
            <a:off x="5492523" y="785934"/>
            <a:ext cx="6400800" cy="2711450"/>
          </a:xfrm>
        </p:spPr>
        <p:txBody>
          <a:bodyPr>
            <a:normAutofit/>
          </a:bodyPr>
          <a:lstStyle/>
          <a:p>
            <a:pPr marL="342900" lvl="1" indent="0" algn="ctr">
              <a:buNone/>
            </a:pPr>
            <a:endParaRPr lang="en-US" dirty="0" smtClean="0"/>
          </a:p>
          <a:p>
            <a:pPr marL="342900" lvl="1" indent="0" algn="ctr">
              <a:buNone/>
            </a:pPr>
            <a:r>
              <a:rPr lang="en-US" sz="3600" b="1" dirty="0"/>
              <a:t>Items for the month of </a:t>
            </a:r>
          </a:p>
          <a:p>
            <a:pPr marL="342900" lvl="1" indent="0" algn="ctr">
              <a:buNone/>
            </a:pPr>
            <a:r>
              <a:rPr lang="en-US" sz="3600" b="1" dirty="0" smtClean="0"/>
              <a:t>June are</a:t>
            </a:r>
            <a:r>
              <a:rPr lang="en-US" sz="3600" b="1" dirty="0"/>
              <a:t>:</a:t>
            </a:r>
          </a:p>
          <a:p>
            <a:pPr marL="342900" lvl="1" indent="0" algn="ctr">
              <a:buNone/>
            </a:pPr>
            <a:endParaRPr lang="en-US" sz="3000" dirty="0"/>
          </a:p>
          <a:p>
            <a:pPr marL="342900" lvl="1" indent="0" algn="ctr">
              <a:buNone/>
            </a:pPr>
            <a:endParaRPr lang="en-US" sz="3000" dirty="0"/>
          </a:p>
          <a:p>
            <a:pPr marL="342900" lvl="1" indent="0" algn="ctr">
              <a:buNone/>
            </a:pPr>
            <a:endParaRPr lang="en-US" sz="3000" dirty="0"/>
          </a:p>
          <a:p>
            <a:pPr marL="342900" lvl="1" indent="0" algn="ctr">
              <a:buNone/>
            </a:pPr>
            <a:endParaRPr lang="en-US" sz="3000" dirty="0"/>
          </a:p>
        </p:txBody>
      </p:sp>
      <p:sp>
        <p:nvSpPr>
          <p:cNvPr id="9" name="TextBox 8"/>
          <p:cNvSpPr txBox="1"/>
          <p:nvPr/>
        </p:nvSpPr>
        <p:spPr>
          <a:xfrm>
            <a:off x="3817150" y="2755291"/>
            <a:ext cx="2774373" cy="507831"/>
          </a:xfrm>
          <a:prstGeom prst="rect">
            <a:avLst/>
          </a:prstGeom>
          <a:noFill/>
        </p:spPr>
        <p:txBody>
          <a:bodyPr wrap="square" rtlCol="0">
            <a:spAutoFit/>
          </a:bodyPr>
          <a:lstStyle/>
          <a:p>
            <a:r>
              <a:rPr lang="en-US" sz="2700" dirty="0" smtClean="0">
                <a:solidFill>
                  <a:srgbClr val="052F61">
                    <a:lumMod val="75000"/>
                  </a:srgbClr>
                </a:solidFill>
              </a:rPr>
              <a:t>Shampoo</a:t>
            </a:r>
            <a:endParaRPr lang="en-US" sz="2700" dirty="0">
              <a:solidFill>
                <a:srgbClr val="052F61">
                  <a:lumMod val="75000"/>
                </a:srgbClr>
              </a:solidFill>
            </a:endParaRPr>
          </a:p>
        </p:txBody>
      </p:sp>
      <p:sp>
        <p:nvSpPr>
          <p:cNvPr id="7" name="TextBox 6"/>
          <p:cNvSpPr txBox="1"/>
          <p:nvPr/>
        </p:nvSpPr>
        <p:spPr>
          <a:xfrm>
            <a:off x="2827656" y="3887081"/>
            <a:ext cx="184731" cy="300082"/>
          </a:xfrm>
          <a:prstGeom prst="rect">
            <a:avLst/>
          </a:prstGeom>
          <a:noFill/>
        </p:spPr>
        <p:txBody>
          <a:bodyPr wrap="none" rtlCol="0">
            <a:spAutoFit/>
          </a:bodyPr>
          <a:lstStyle/>
          <a:p>
            <a:endParaRPr lang="en-US" sz="1350" dirty="0">
              <a:solidFill>
                <a:prstClr val="white"/>
              </a:solidFill>
            </a:endParaRPr>
          </a:p>
        </p:txBody>
      </p:sp>
      <p:sp>
        <p:nvSpPr>
          <p:cNvPr id="11" name="TextBox 10"/>
          <p:cNvSpPr txBox="1"/>
          <p:nvPr/>
        </p:nvSpPr>
        <p:spPr>
          <a:xfrm>
            <a:off x="9465436" y="2781842"/>
            <a:ext cx="1519968" cy="507831"/>
          </a:xfrm>
          <a:prstGeom prst="rect">
            <a:avLst/>
          </a:prstGeom>
          <a:noFill/>
        </p:spPr>
        <p:txBody>
          <a:bodyPr wrap="none" rtlCol="0">
            <a:spAutoFit/>
          </a:bodyPr>
          <a:lstStyle/>
          <a:p>
            <a:r>
              <a:rPr lang="en-US" sz="2700" dirty="0" smtClean="0">
                <a:solidFill>
                  <a:srgbClr val="052F61">
                    <a:lumMod val="75000"/>
                  </a:srgbClr>
                </a:solidFill>
              </a:rPr>
              <a:t>Cookies</a:t>
            </a:r>
            <a:endParaRPr lang="en-US" sz="2700" dirty="0">
              <a:solidFill>
                <a:srgbClr val="052F61">
                  <a:lumMod val="75000"/>
                </a:srgbClr>
              </a:solidFill>
            </a:endParaRPr>
          </a:p>
        </p:txBody>
      </p:sp>
      <p:pic>
        <p:nvPicPr>
          <p:cNvPr id="6" name="Picture 5"/>
          <p:cNvPicPr>
            <a:picLocks noChangeAspect="1"/>
          </p:cNvPicPr>
          <p:nvPr/>
        </p:nvPicPr>
        <p:blipFill>
          <a:blip r:embed="rId2"/>
          <a:stretch>
            <a:fillRect/>
          </a:stretch>
        </p:blipFill>
        <p:spPr>
          <a:xfrm>
            <a:off x="705475" y="3384659"/>
            <a:ext cx="5592746" cy="2082082"/>
          </a:xfrm>
          <a:prstGeom prst="rect">
            <a:avLst/>
          </a:prstGeom>
        </p:spPr>
      </p:pic>
      <p:pic>
        <p:nvPicPr>
          <p:cNvPr id="8" name="Picture 7"/>
          <p:cNvPicPr>
            <a:picLocks noChangeAspect="1"/>
          </p:cNvPicPr>
          <p:nvPr/>
        </p:nvPicPr>
        <p:blipFill>
          <a:blip r:embed="rId3"/>
          <a:stretch>
            <a:fillRect/>
          </a:stretch>
        </p:blipFill>
        <p:spPr>
          <a:xfrm>
            <a:off x="7236930" y="3497384"/>
            <a:ext cx="4457011" cy="1816442"/>
          </a:xfrm>
          <a:prstGeom prst="rect">
            <a:avLst/>
          </a:prstGeom>
        </p:spPr>
      </p:pic>
    </p:spTree>
    <p:extLst>
      <p:ext uri="{BB962C8B-B14F-4D97-AF65-F5344CB8AC3E}">
        <p14:creationId xmlns:p14="http://schemas.microsoft.com/office/powerpoint/2010/main" val="3812244502"/>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6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50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500349" y="1338320"/>
            <a:ext cx="11252739" cy="4893647"/>
          </a:xfrm>
          <a:prstGeom prst="rect">
            <a:avLst/>
          </a:prstGeom>
        </p:spPr>
        <p:txBody>
          <a:bodyPr wrap="square">
            <a:spAutoFit/>
          </a:bodyPr>
          <a:lstStyle/>
          <a:p>
            <a:r>
              <a:rPr lang="en-US" sz="4000" dirty="0" smtClean="0"/>
              <a:t>Kintail on the Road returns once again </a:t>
            </a:r>
            <a:r>
              <a:rPr lang="en-US" sz="4000" dirty="0"/>
              <a:t>to </a:t>
            </a:r>
            <a:r>
              <a:rPr lang="en-US" sz="4000" dirty="0">
                <a:latin typeface="Abbeyline" panose="02000500000000000000" pitchFamily="2" charset="0"/>
              </a:rPr>
              <a:t>Gale</a:t>
            </a:r>
            <a:r>
              <a:rPr lang="en-US" sz="4000" dirty="0"/>
              <a:t> </a:t>
            </a:r>
            <a:r>
              <a:rPr lang="en-US" sz="4000" dirty="0" smtClean="0"/>
              <a:t>! </a:t>
            </a:r>
          </a:p>
          <a:p>
            <a:endParaRPr lang="en-US" sz="4000" dirty="0" smtClean="0"/>
          </a:p>
          <a:p>
            <a:pPr algn="ctr"/>
            <a:r>
              <a:rPr lang="en-US" sz="4000" dirty="0" smtClean="0"/>
              <a:t>Mark the week of </a:t>
            </a:r>
            <a:r>
              <a:rPr lang="en-US" sz="4000" b="1" dirty="0" smtClean="0"/>
              <a:t>Monday August 24 to Friday August 28 </a:t>
            </a:r>
            <a:r>
              <a:rPr lang="en-US" sz="4000" dirty="0" smtClean="0"/>
              <a:t>and plan to have your children join us. </a:t>
            </a:r>
          </a:p>
          <a:p>
            <a:endParaRPr lang="en-US" sz="4000" dirty="0" smtClean="0"/>
          </a:p>
          <a:p>
            <a:pPr algn="ctr"/>
            <a:r>
              <a:rPr lang="en-US" sz="4000" dirty="0" smtClean="0"/>
              <a:t>This year’s theme: </a:t>
            </a:r>
            <a:r>
              <a:rPr lang="en-US" sz="4000" b="1" dirty="0" smtClean="0"/>
              <a:t>“No Matter What!” </a:t>
            </a:r>
          </a:p>
          <a:p>
            <a:endParaRPr lang="en-US" sz="4000" b="1" dirty="0" smtClean="0"/>
          </a:p>
          <a:p>
            <a:pPr algn="ctr"/>
            <a:r>
              <a:rPr lang="en-US" sz="2800" dirty="0" smtClean="0"/>
              <a:t>Registration forms are now available in the church office or online. </a:t>
            </a:r>
          </a:p>
        </p:txBody>
      </p:sp>
      <p:pic>
        <p:nvPicPr>
          <p:cNvPr id="3" name="Picture 2"/>
          <p:cNvPicPr>
            <a:picLocks noChangeAspect="1"/>
          </p:cNvPicPr>
          <p:nvPr/>
        </p:nvPicPr>
        <p:blipFill>
          <a:blip r:embed="rId2"/>
          <a:stretch>
            <a:fillRect/>
          </a:stretch>
        </p:blipFill>
        <p:spPr>
          <a:xfrm>
            <a:off x="500349" y="385820"/>
            <a:ext cx="3810000" cy="952500"/>
          </a:xfrm>
          <a:prstGeom prst="rect">
            <a:avLst/>
          </a:prstGeom>
        </p:spPr>
      </p:pic>
    </p:spTree>
    <p:extLst>
      <p:ext uri="{BB962C8B-B14F-4D97-AF65-F5344CB8AC3E}">
        <p14:creationId xmlns:p14="http://schemas.microsoft.com/office/powerpoint/2010/main" val="1903393288"/>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0" y="5806457"/>
            <a:ext cx="3810000" cy="952500"/>
          </a:xfrm>
          <a:prstGeom prst="rect">
            <a:avLst/>
          </a:prstGeom>
        </p:spPr>
      </p:pic>
      <p:sp>
        <p:nvSpPr>
          <p:cNvPr id="4" name="Rectangle 3"/>
          <p:cNvSpPr/>
          <p:nvPr/>
        </p:nvSpPr>
        <p:spPr>
          <a:xfrm>
            <a:off x="392730" y="218408"/>
            <a:ext cx="10173670" cy="5016758"/>
          </a:xfrm>
          <a:prstGeom prst="rect">
            <a:avLst/>
          </a:prstGeom>
        </p:spPr>
        <p:txBody>
          <a:bodyPr wrap="square">
            <a:spAutoFit/>
          </a:bodyPr>
          <a:lstStyle/>
          <a:p>
            <a:pPr algn="ctr"/>
            <a:r>
              <a:rPr lang="en-US" sz="4000" dirty="0" smtClean="0"/>
              <a:t>REGISTRATION IS OPEN TO ANYONE</a:t>
            </a:r>
          </a:p>
          <a:p>
            <a:pPr algn="ctr"/>
            <a:endParaRPr lang="en-US" sz="4000" dirty="0"/>
          </a:p>
          <a:p>
            <a:pPr algn="ctr"/>
            <a:endParaRPr lang="en-US" sz="4000" dirty="0" smtClean="0"/>
          </a:p>
          <a:p>
            <a:pPr algn="ctr"/>
            <a:r>
              <a:rPr lang="en-US" sz="4000" dirty="0" smtClean="0"/>
              <a:t>Drop off all completed registration forms at the church office. </a:t>
            </a:r>
          </a:p>
          <a:p>
            <a:pPr algn="ctr"/>
            <a:endParaRPr lang="en-US" sz="4000" dirty="0" smtClean="0"/>
          </a:p>
          <a:p>
            <a:pPr algn="ctr"/>
            <a:endParaRPr lang="en-US" sz="4000" b="1" dirty="0" smtClean="0"/>
          </a:p>
          <a:p>
            <a:pPr algn="ctr"/>
            <a:r>
              <a:rPr lang="en-US" sz="4000" dirty="0" smtClean="0"/>
              <a:t>We have limited spots available so sign up soon!</a:t>
            </a:r>
            <a:endParaRPr lang="en-US" sz="4000" dirty="0"/>
          </a:p>
        </p:txBody>
      </p:sp>
    </p:spTree>
    <p:extLst>
      <p:ext uri="{BB962C8B-B14F-4D97-AF65-F5344CB8AC3E}">
        <p14:creationId xmlns:p14="http://schemas.microsoft.com/office/powerpoint/2010/main" val="2299769726"/>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19000"/>
          </a:schemeClr>
        </a:solidFill>
        <a:effectLst/>
      </p:bgPr>
    </p:bg>
    <p:spTree>
      <p:nvGrpSpPr>
        <p:cNvPr id="1" name=""/>
        <p:cNvGrpSpPr/>
        <p:nvPr/>
      </p:nvGrpSpPr>
      <p:grpSpPr>
        <a:xfrm>
          <a:off x="0" y="0"/>
          <a:ext cx="0" cy="0"/>
          <a:chOff x="0" y="0"/>
          <a:chExt cx="0" cy="0"/>
        </a:xfrm>
      </p:grpSpPr>
      <p:sp>
        <p:nvSpPr>
          <p:cNvPr id="2" name="Rectangle 1"/>
          <p:cNvSpPr/>
          <p:nvPr/>
        </p:nvSpPr>
        <p:spPr>
          <a:xfrm>
            <a:off x="572876" y="771182"/>
            <a:ext cx="10719413" cy="4524315"/>
          </a:xfrm>
          <a:prstGeom prst="rect">
            <a:avLst/>
          </a:prstGeom>
        </p:spPr>
        <p:txBody>
          <a:bodyPr wrap="square">
            <a:spAutoFit/>
          </a:bodyPr>
          <a:lstStyle/>
          <a:p>
            <a:pPr algn="ctr"/>
            <a:r>
              <a:rPr lang="en-US" sz="3600" dirty="0"/>
              <a:t>At the request of the </a:t>
            </a:r>
            <a:r>
              <a:rPr lang="en-US" sz="3600" b="1" dirty="0"/>
              <a:t>Board of Managers </a:t>
            </a:r>
            <a:r>
              <a:rPr lang="en-US" sz="3600" dirty="0"/>
              <a:t>the </a:t>
            </a:r>
            <a:endParaRPr lang="en-US" sz="3600" dirty="0" smtClean="0"/>
          </a:p>
          <a:p>
            <a:pPr algn="ctr"/>
            <a:r>
              <a:rPr lang="en-US" sz="3600" b="1" dirty="0" smtClean="0"/>
              <a:t>Session </a:t>
            </a:r>
            <a:r>
              <a:rPr lang="en-US" sz="3600" b="1" dirty="0"/>
              <a:t>of Gale Presbyterian Church</a:t>
            </a:r>
            <a:r>
              <a:rPr lang="en-US" sz="3600" dirty="0"/>
              <a:t> has called for a </a:t>
            </a:r>
            <a:r>
              <a:rPr lang="en-US" sz="3600" b="1" dirty="0" smtClean="0"/>
              <a:t>Congregational Meeting </a:t>
            </a:r>
            <a:r>
              <a:rPr lang="en-US" sz="3600" dirty="0"/>
              <a:t>to be held </a:t>
            </a:r>
            <a:endParaRPr lang="en-US" sz="3600" dirty="0" smtClean="0"/>
          </a:p>
          <a:p>
            <a:pPr algn="ctr"/>
            <a:r>
              <a:rPr lang="en-US" sz="3600" b="1" dirty="0" smtClean="0"/>
              <a:t>June </a:t>
            </a:r>
            <a:r>
              <a:rPr lang="en-US" sz="3600" b="1" dirty="0"/>
              <a:t>17th at 7:00 p.m. </a:t>
            </a:r>
            <a:r>
              <a:rPr lang="en-US" sz="3600" dirty="0"/>
              <a:t>in the </a:t>
            </a:r>
            <a:r>
              <a:rPr lang="en-US" sz="3600" dirty="0" smtClean="0"/>
              <a:t>Sanctuary</a:t>
            </a:r>
            <a:r>
              <a:rPr lang="en-US" sz="3600" dirty="0"/>
              <a:t>. </a:t>
            </a:r>
            <a:endParaRPr lang="en-US" sz="3600" dirty="0" smtClean="0"/>
          </a:p>
          <a:p>
            <a:pPr algn="ctr"/>
            <a:r>
              <a:rPr lang="en-US" sz="3600" dirty="0" smtClean="0"/>
              <a:t>The </a:t>
            </a:r>
            <a:r>
              <a:rPr lang="en-US" sz="3600" dirty="0"/>
              <a:t>purpose of this meeting is to discuss a project to install solar panels on the church and to authorize the use of trust funds for this project. </a:t>
            </a:r>
            <a:endParaRPr lang="en-US" sz="3600" dirty="0" smtClean="0"/>
          </a:p>
          <a:p>
            <a:pPr algn="ctr"/>
            <a:r>
              <a:rPr lang="en-US" sz="3600" dirty="0" smtClean="0"/>
              <a:t>All </a:t>
            </a:r>
            <a:r>
              <a:rPr lang="en-US" sz="3600" dirty="0"/>
              <a:t>participants in the Gale ministry are invited to attend.</a:t>
            </a:r>
          </a:p>
        </p:txBody>
      </p:sp>
    </p:spTree>
    <p:extLst>
      <p:ext uri="{BB962C8B-B14F-4D97-AF65-F5344CB8AC3E}">
        <p14:creationId xmlns:p14="http://schemas.microsoft.com/office/powerpoint/2010/main" val="3136575655"/>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1253</TotalTime>
  <Words>588</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Abbeyline</vt:lpstr>
      <vt:lpstr>Aparajita</vt:lpstr>
      <vt:lpstr>Arial</vt:lpstr>
      <vt:lpstr>Britannic Bold</vt:lpstr>
      <vt:lpstr>Calibri</vt:lpstr>
      <vt:lpstr>Calibri Light</vt:lpstr>
      <vt:lpstr>Century Gothic</vt:lpstr>
      <vt:lpstr>Comic Sans MS</vt:lpstr>
      <vt:lpstr>IrisUPC</vt:lpstr>
      <vt:lpstr>Monotype Corsiva</vt:lpstr>
      <vt:lpstr>Wingdings 3</vt:lpstr>
      <vt:lpstr>Office Theme</vt:lpstr>
      <vt:lpstr>Slice</vt:lpstr>
      <vt:lpstr>PowerPoint Presentation</vt:lpstr>
      <vt:lpstr>PowerPoint Presentation</vt:lpstr>
      <vt:lpstr>PowerPoint Presentation</vt:lpstr>
      <vt:lpstr>PowerPoint Presentation</vt:lpstr>
      <vt:lpstr>PowerPoint Presentation</vt:lpstr>
      <vt:lpstr>FOOD BANK</vt:lpstr>
      <vt:lpstr>PowerPoint Presentation</vt:lpstr>
      <vt:lpstr>PowerPoint Presentation</vt:lpstr>
      <vt:lpstr>PowerPoint Presentation</vt:lpstr>
      <vt:lpstr>PowerPoint Presentation</vt:lpstr>
      <vt:lpstr>Volunteers Needed for  Kintail on the Road August 24th-August 28th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Wendy</cp:lastModifiedBy>
  <cp:revision>111</cp:revision>
  <dcterms:created xsi:type="dcterms:W3CDTF">2015-04-16T14:19:20Z</dcterms:created>
  <dcterms:modified xsi:type="dcterms:W3CDTF">2015-06-18T15:18:20Z</dcterms:modified>
</cp:coreProperties>
</file>